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g"/>
  <Override PartName="/ppt/notesSlides/notesSlide1.xml" ContentType="application/vnd.openxmlformats-officedocument.presentationml.notesSlide+xml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80" r:id="rId2"/>
    <p:sldId id="281" r:id="rId3"/>
    <p:sldId id="282" r:id="rId4"/>
    <p:sldId id="283" r:id="rId5"/>
    <p:sldId id="269" r:id="rId6"/>
    <p:sldId id="259" r:id="rId7"/>
    <p:sldId id="319" r:id="rId8"/>
    <p:sldId id="307" r:id="rId9"/>
    <p:sldId id="260" r:id="rId10"/>
    <p:sldId id="261" r:id="rId11"/>
    <p:sldId id="308" r:id="rId12"/>
    <p:sldId id="309" r:id="rId13"/>
    <p:sldId id="310" r:id="rId14"/>
    <p:sldId id="311" r:id="rId15"/>
    <p:sldId id="312" r:id="rId16"/>
    <p:sldId id="274" r:id="rId17"/>
    <p:sldId id="314" r:id="rId18"/>
    <p:sldId id="313" r:id="rId19"/>
    <p:sldId id="315" r:id="rId20"/>
    <p:sldId id="263" r:id="rId21"/>
    <p:sldId id="316" r:id="rId22"/>
    <p:sldId id="317" r:id="rId23"/>
    <p:sldId id="318" r:id="rId24"/>
    <p:sldId id="294" r:id="rId25"/>
    <p:sldId id="286" r:id="rId26"/>
    <p:sldId id="265" r:id="rId27"/>
    <p:sldId id="276" r:id="rId28"/>
    <p:sldId id="271" r:id="rId29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889"/>
    <a:srgbClr val="013F9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11/02/2023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2EBC8-5E69-48BB-B27C-DBF394D18438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31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Plantillas%20de%20informes%20mensuales_.xlsx" TargetMode="External"/><Relationship Id="rId5" Type="http://schemas.openxmlformats.org/officeDocument/2006/relationships/hyperlink" Target="Sesion%201.pdf" TargetMode="External"/><Relationship Id="rId4" Type="http://schemas.openxmlformats.org/officeDocument/2006/relationships/hyperlink" Target="Diagrama%20de%20Pareto.xlsx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E22B37-09F7-9A17-818B-BF58A0114A7B}"/>
              </a:ext>
            </a:extLst>
          </p:cNvPr>
          <p:cNvSpPr txBox="1"/>
          <p:nvPr/>
        </p:nvSpPr>
        <p:spPr>
          <a:xfrm>
            <a:off x="181254" y="5794849"/>
            <a:ext cx="4556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b="1" dirty="0">
                <a:solidFill>
                  <a:schemeClr val="bg1"/>
                </a:solidFill>
              </a:rPr>
              <a:t>GERENCIA Y GESTION DE T.I AUDITORIA DE S.I. – GESTION T.I DEL NEGOCIO</a:t>
            </a: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4" name="object 16">
            <a:extLst>
              <a:ext uri="{FF2B5EF4-FFF2-40B4-BE49-F238E27FC236}">
                <a16:creationId xmlns:a16="http://schemas.microsoft.com/office/drawing/2014/main" id="{307B5FEC-571D-FCEF-7531-EFE6F377FBA9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CA2C4AB-FA15-10E7-AF3B-6579FB69F5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2905" y="1547789"/>
            <a:ext cx="4071620" cy="473528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474470" marR="5080" indent="-1462405">
              <a:lnSpc>
                <a:spcPts val="3460"/>
              </a:lnSpc>
              <a:spcBef>
                <a:spcPts val="535"/>
              </a:spcBef>
            </a:pP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INFRAES</a:t>
            </a:r>
            <a:r>
              <a:rPr sz="2000" b="1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T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RUCTU</a:t>
            </a:r>
            <a:r>
              <a:rPr sz="2000" b="1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R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A  DE</a:t>
            </a:r>
            <a:r>
              <a:rPr sz="2000" b="1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sz="2000" b="1" spc="-120" dirty="0">
                <a:solidFill>
                  <a:srgbClr val="013889"/>
                </a:solidFill>
                <a:latin typeface="Century Gothic" panose="020B0502020202020204" pitchFamily="34" charset="0"/>
              </a:rPr>
              <a:t>T.I</a:t>
            </a:r>
            <a:endParaRPr sz="20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CBA458C-643D-0C10-BB92-2FBB0E899114}"/>
              </a:ext>
            </a:extLst>
          </p:cNvPr>
          <p:cNvSpPr txBox="1"/>
          <p:nvPr/>
        </p:nvSpPr>
        <p:spPr>
          <a:xfrm>
            <a:off x="633779" y="2323338"/>
            <a:ext cx="6786195" cy="23955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400" b="1" spc="-6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20" dirty="0" err="1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Tecnología</a:t>
            </a:r>
            <a:endParaRPr lang="es-419" sz="1400" b="1" spc="-2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Servicio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cliente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–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experiencia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cliente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Distribuidores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Proveedores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Afectación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balance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empresa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.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25%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50%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 los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gastos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empresa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1871345">
              <a:lnSpc>
                <a:spcPct val="100000"/>
              </a:lnSpc>
            </a:pP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Definir</a:t>
            </a:r>
            <a:r>
              <a:rPr sz="14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Infraestructura </a:t>
            </a:r>
            <a:r>
              <a:rPr sz="1400" b="1" spc="-39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Plataformas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Telecomunicaciones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Servicios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gestión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datos.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535987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4" name="object 16">
            <a:extLst>
              <a:ext uri="{FF2B5EF4-FFF2-40B4-BE49-F238E27FC236}">
                <a16:creationId xmlns:a16="http://schemas.microsoft.com/office/drawing/2014/main" id="{307B5FEC-571D-FCEF-7531-EFE6F377FBA9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947B706C-FBC2-4888-C8F9-700B50D61F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324" y="1035159"/>
            <a:ext cx="52724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INFRAESTRUCTURA</a:t>
            </a:r>
            <a:r>
              <a:rPr sz="2000" b="1" spc="-17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sz="2000" b="1" spc="-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sz="2000" b="1" spc="-125" dirty="0">
                <a:solidFill>
                  <a:srgbClr val="013889"/>
                </a:solidFill>
                <a:latin typeface="Century Gothic" panose="020B0502020202020204" pitchFamily="34" charset="0"/>
              </a:rPr>
              <a:t>T.I</a:t>
            </a:r>
            <a:endParaRPr sz="20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10FB3EA6-521F-1B34-FEB1-6929406C10C9}"/>
              </a:ext>
            </a:extLst>
          </p:cNvPr>
          <p:cNvSpPr txBox="1"/>
          <p:nvPr/>
        </p:nvSpPr>
        <p:spPr>
          <a:xfrm>
            <a:off x="593984" y="1986468"/>
            <a:ext cx="4701915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Definir</a:t>
            </a:r>
            <a:r>
              <a:rPr sz="14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Infraestructura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Algunas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herramientas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automatización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39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Infraestructura </a:t>
            </a:r>
            <a:r>
              <a:rPr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T.I.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Ansible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–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Kubernetes</a:t>
            </a:r>
            <a:r>
              <a:rPr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Google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Cloud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Datadog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Puppet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Selenium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Cocker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D3C8290-4262-A0B5-0B83-10B79D1CCA41}"/>
              </a:ext>
            </a:extLst>
          </p:cNvPr>
          <p:cNvGrpSpPr/>
          <p:nvPr/>
        </p:nvGrpSpPr>
        <p:grpSpPr>
          <a:xfrm>
            <a:off x="4635707" y="1356401"/>
            <a:ext cx="3834384" cy="4459224"/>
            <a:chOff x="4844796" y="1769364"/>
            <a:chExt cx="3834384" cy="4459224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79266009-B8A5-41B0-F8DE-46F1CE93D34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0780" y="3742944"/>
              <a:ext cx="1353312" cy="2366772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BB2323C5-51D3-AA85-1BA8-E78505557A9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796" y="1769364"/>
              <a:ext cx="3834384" cy="4459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1799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4" name="object 16">
            <a:extLst>
              <a:ext uri="{FF2B5EF4-FFF2-40B4-BE49-F238E27FC236}">
                <a16:creationId xmlns:a16="http://schemas.microsoft.com/office/drawing/2014/main" id="{307B5FEC-571D-FCEF-7531-EFE6F377FBA9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97BC054-A4C2-AE70-6000-2CDB97A32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4799" y="1065969"/>
            <a:ext cx="52724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INFRAESTRUCTURA</a:t>
            </a:r>
            <a:r>
              <a:rPr sz="2000" b="1" spc="-17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sz="2000" b="1" spc="-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sz="2000" b="1" spc="-125" dirty="0">
                <a:solidFill>
                  <a:srgbClr val="013889"/>
                </a:solidFill>
                <a:latin typeface="Century Gothic" panose="020B0502020202020204" pitchFamily="34" charset="0"/>
              </a:rPr>
              <a:t>T.I</a:t>
            </a:r>
            <a:endParaRPr sz="20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C4E0BB14-989A-F7FF-E3C5-7EAAB75988D4}"/>
              </a:ext>
            </a:extLst>
          </p:cNvPr>
          <p:cNvSpPr txBox="1"/>
          <p:nvPr/>
        </p:nvSpPr>
        <p:spPr>
          <a:xfrm>
            <a:off x="633780" y="1798701"/>
            <a:ext cx="7252920" cy="3164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Definir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4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Infraestructura</a:t>
            </a:r>
            <a:endParaRPr lang="es-419" sz="1400" b="1" spc="-5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software</a:t>
            </a:r>
            <a:r>
              <a:rPr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aplicación.</a:t>
            </a:r>
            <a:r>
              <a:rPr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cadena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suministros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 marR="57086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administración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instalaciones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físicas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computo,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administración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datos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 de gestión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TI,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el desarrollo e </a:t>
            </a:r>
            <a:r>
              <a:rPr sz="1400" spc="-4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unidades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negocio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ej.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Manejo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contable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 de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Educación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Elearning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investigación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desarrollo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1078527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4" name="object 16">
            <a:extLst>
              <a:ext uri="{FF2B5EF4-FFF2-40B4-BE49-F238E27FC236}">
                <a16:creationId xmlns:a16="http://schemas.microsoft.com/office/drawing/2014/main" id="{307B5FEC-571D-FCEF-7531-EFE6F377FBA9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97A3260-B70E-BBB8-6802-35223A123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324" y="1004382"/>
            <a:ext cx="527240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24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INFRAESTRUCTURA</a:t>
            </a:r>
            <a:r>
              <a:rPr sz="2400" b="1" spc="-17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sz="24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sz="2400" b="1" spc="-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sz="2400" b="1" spc="-125" dirty="0">
                <a:solidFill>
                  <a:srgbClr val="013889"/>
                </a:solidFill>
                <a:latin typeface="Century Gothic" panose="020B0502020202020204" pitchFamily="34" charset="0"/>
              </a:rPr>
              <a:t>T.I</a:t>
            </a:r>
            <a:endParaRPr sz="24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E1A4F26F-25CA-B838-EC6B-35DC0803CF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947" y="1601668"/>
            <a:ext cx="7191756" cy="44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7301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4" name="object 16">
            <a:extLst>
              <a:ext uri="{FF2B5EF4-FFF2-40B4-BE49-F238E27FC236}">
                <a16:creationId xmlns:a16="http://schemas.microsoft.com/office/drawing/2014/main" id="{307B5FEC-571D-FCEF-7531-EFE6F377FBA9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469F3D57-A780-C053-5A3F-4E0F531D5AF4}"/>
              </a:ext>
            </a:extLst>
          </p:cNvPr>
          <p:cNvGrpSpPr/>
          <p:nvPr/>
        </p:nvGrpSpPr>
        <p:grpSpPr>
          <a:xfrm>
            <a:off x="701939" y="2705100"/>
            <a:ext cx="6045196" cy="2969985"/>
            <a:chOff x="993002" y="3167826"/>
            <a:chExt cx="6838029" cy="2969985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755E911-868A-B950-ABF2-E97C6C5CF49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0780" y="3742944"/>
              <a:ext cx="1353312" cy="2366772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F2C35DF-342E-6945-7F3C-55505C36A628}"/>
                </a:ext>
              </a:extLst>
            </p:cNvPr>
            <p:cNvPicPr/>
            <p:nvPr/>
          </p:nvPicPr>
          <p:blipFill rotWithShape="1">
            <a:blip r:embed="rId5" cstate="print"/>
            <a:srcRect l="9393" t="2608" r="6473"/>
            <a:stretch/>
          </p:blipFill>
          <p:spPr>
            <a:xfrm>
              <a:off x="993002" y="3167826"/>
              <a:ext cx="6838029" cy="2969985"/>
            </a:xfrm>
            <a:prstGeom prst="rect">
              <a:avLst/>
            </a:prstGeom>
          </p:spPr>
        </p:pic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99A23C52-DEA9-2EAB-6951-39C46F95C26A}"/>
              </a:ext>
            </a:extLst>
          </p:cNvPr>
          <p:cNvSpPr txBox="1"/>
          <p:nvPr/>
        </p:nvSpPr>
        <p:spPr>
          <a:xfrm>
            <a:off x="1157274" y="1211010"/>
            <a:ext cx="6443676" cy="1213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EVOLUCION</a:t>
            </a:r>
            <a:r>
              <a:rPr sz="16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INFRAESTRUCTURA</a:t>
            </a:r>
            <a:r>
              <a:rPr sz="1600" b="1" spc="-9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spc="-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T.I</a:t>
            </a:r>
            <a:endParaRPr sz="1600" b="1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endParaRPr b="1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46926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6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MainFrame</a:t>
            </a:r>
            <a:r>
              <a:rPr sz="16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6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minicomputadores</a:t>
            </a: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46926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PC</a:t>
            </a:r>
            <a:r>
              <a:rPr sz="14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personal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46926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Cliente-Servidor.</a:t>
            </a:r>
            <a:r>
              <a:rPr sz="14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Multinivel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211127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4" name="object 16">
            <a:extLst>
              <a:ext uri="{FF2B5EF4-FFF2-40B4-BE49-F238E27FC236}">
                <a16:creationId xmlns:a16="http://schemas.microsoft.com/office/drawing/2014/main" id="{307B5FEC-571D-FCEF-7531-EFE6F377FBA9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3F618422-FD6B-9FEA-4E90-1F40954DDE27}"/>
              </a:ext>
            </a:extLst>
          </p:cNvPr>
          <p:cNvSpPr txBox="1"/>
          <p:nvPr/>
        </p:nvSpPr>
        <p:spPr>
          <a:xfrm>
            <a:off x="3382327" y="915693"/>
            <a:ext cx="334232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000" b="1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Nube</a:t>
            </a:r>
            <a:r>
              <a:rPr lang="es-419" sz="20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, </a:t>
            </a:r>
            <a:r>
              <a:rPr sz="2000" b="1" dirty="0" err="1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móvi</a:t>
            </a:r>
            <a:r>
              <a:rPr lang="es-419"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 </a:t>
            </a:r>
            <a:r>
              <a:rPr sz="20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Apps</a:t>
            </a:r>
            <a:endParaRPr sz="2000" b="1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616EED5A-6A69-B094-DEBF-AC7C211BC8A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8901" y="1548589"/>
            <a:ext cx="6664452" cy="35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7873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233840F9-99FE-7B17-9528-7C80EE503B8B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B1821DE6-3555-9264-DA26-38781CE1E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232" y="1372207"/>
            <a:ext cx="259524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INFRAESTRUCTURA</a:t>
            </a:r>
            <a:r>
              <a:rPr sz="2000" b="1" spc="-8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sz="2000" b="1" spc="-70" dirty="0">
                <a:solidFill>
                  <a:schemeClr val="bg1"/>
                </a:solidFill>
                <a:latin typeface="Century Gothic" panose="020B0502020202020204" pitchFamily="34" charset="0"/>
              </a:rPr>
              <a:t>T.I</a:t>
            </a:r>
            <a:endParaRPr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5B131535-89BC-BE16-5075-055F99423423}"/>
              </a:ext>
            </a:extLst>
          </p:cNvPr>
          <p:cNvSpPr txBox="1"/>
          <p:nvPr/>
        </p:nvSpPr>
        <p:spPr>
          <a:xfrm>
            <a:off x="821232" y="1931289"/>
            <a:ext cx="5779593" cy="1918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Evaluación</a:t>
            </a:r>
            <a:r>
              <a:rPr sz="1400" b="1" spc="-2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de: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46926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S.O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46926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Aplicaciones</a:t>
            </a:r>
            <a:r>
              <a:rPr sz="1400" b="1" spc="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empresariales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46926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Administración</a:t>
            </a:r>
            <a:r>
              <a:rPr sz="1400" b="1" spc="2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400" b="1" spc="-2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almacenamiento</a:t>
            </a:r>
            <a:r>
              <a:rPr sz="1400" b="1" spc="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469265">
              <a:lnSpc>
                <a:spcPts val="2135"/>
              </a:lnSpc>
            </a:pP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Datos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469265" indent="-457200">
              <a:lnSpc>
                <a:spcPts val="2125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Plataformas</a:t>
            </a:r>
            <a:r>
              <a:rPr sz="1400" b="1" spc="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redes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b="1" spc="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telecomunicaciones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 marL="469265" indent="-457200">
              <a:lnSpc>
                <a:spcPts val="215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Internet</a:t>
            </a:r>
            <a:r>
              <a:rPr sz="1400" b="1" spc="-6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-Icloud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27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47916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233840F9-99FE-7B17-9528-7C80EE503B8B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09D96ACF-FE8F-1095-FA04-10A959F33BC2}"/>
              </a:ext>
            </a:extLst>
          </p:cNvPr>
          <p:cNvSpPr txBox="1"/>
          <p:nvPr/>
        </p:nvSpPr>
        <p:spPr>
          <a:xfrm>
            <a:off x="821232" y="1147953"/>
            <a:ext cx="487807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INFRAESTRUCTURA</a:t>
            </a:r>
            <a:r>
              <a:rPr b="1" spc="-5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b="1" spc="-7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T.I</a:t>
            </a:r>
            <a:endParaRPr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Tendencias: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46926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Movil</a:t>
            </a:r>
            <a:r>
              <a:rPr sz="1400" b="1" spc="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–</a:t>
            </a:r>
            <a:r>
              <a:rPr sz="1400" b="1" spc="-2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digital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469265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BYOD –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trae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tu propio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dispositivo- Bring </a:t>
            </a:r>
            <a:r>
              <a:rPr sz="1400" b="1" spc="-49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3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Your</a:t>
            </a:r>
            <a:r>
              <a:rPr sz="1400" b="1" spc="-2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Own</a:t>
            </a:r>
            <a:r>
              <a:rPr sz="1400" b="1" spc="-4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Device</a:t>
            </a:r>
            <a:r>
              <a:rPr sz="1400" b="1" spc="4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son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dispositivos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móviles</a:t>
            </a:r>
            <a:r>
              <a:rPr sz="1400" b="1" spc="2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el</a:t>
            </a: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lugar</a:t>
            </a: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1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trabajo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23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47916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233840F9-99FE-7B17-9528-7C80EE503B8B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774A06-841B-44CE-49EC-9732F7AE7CAA}"/>
              </a:ext>
            </a:extLst>
          </p:cNvPr>
          <p:cNvSpPr txBox="1"/>
          <p:nvPr/>
        </p:nvSpPr>
        <p:spPr>
          <a:xfrm>
            <a:off x="714374" y="1750576"/>
            <a:ext cx="6410325" cy="2321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INFRAESTRUCTURA</a:t>
            </a:r>
            <a:r>
              <a:rPr lang="es-MX" b="1" spc="-5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b="1" spc="-7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T.I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MX"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Cuestionario:</a:t>
            </a:r>
          </a:p>
          <a:p>
            <a:pPr marL="12700">
              <a:lnSpc>
                <a:spcPct val="100000"/>
              </a:lnSpc>
            </a:pPr>
            <a:endParaRPr lang="es-MX"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¿Cuáles</a:t>
            </a:r>
            <a:r>
              <a:rPr lang="es-MX"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empresas</a:t>
            </a:r>
            <a:r>
              <a:rPr lang="es-MX" sz="1400" spc="2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son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mas</a:t>
            </a:r>
            <a:r>
              <a:rPr lang="es-MX" sz="1400" spc="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demandantes</a:t>
            </a:r>
            <a:r>
              <a:rPr lang="es-MX"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lang="es-MX" sz="1400" spc="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dispositivos</a:t>
            </a:r>
            <a:r>
              <a:rPr lang="es-MX" sz="1400" spc="2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móviles?.</a:t>
            </a:r>
            <a:r>
              <a:rPr lang="es-MX" sz="1400" spc="3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Describa</a:t>
            </a:r>
            <a:r>
              <a:rPr lang="es-MX" sz="1400" spc="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una</a:t>
            </a:r>
            <a:r>
              <a:rPr lang="es-MX"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empresa </a:t>
            </a:r>
            <a:r>
              <a:rPr lang="es-MX" sz="1400" spc="-484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y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como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mejora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sus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operaciones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o toma de </a:t>
            </a:r>
            <a:r>
              <a:rPr lang="es-MX" sz="1400" spc="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decisiones</a:t>
            </a:r>
          </a:p>
          <a:p>
            <a:pPr marL="12700" marR="5080">
              <a:lnSpc>
                <a:spcPct val="100000"/>
              </a:lnSpc>
            </a:pPr>
            <a:endParaRPr lang="es-MX"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267970">
              <a:lnSpc>
                <a:spcPct val="100000"/>
              </a:lnSpc>
            </a:pP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¿Qué</a:t>
            </a:r>
            <a:r>
              <a:rPr lang="es-MX"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infraestructura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de</a:t>
            </a:r>
            <a:r>
              <a:rPr lang="es-MX" sz="1400" spc="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TI </a:t>
            </a:r>
            <a:r>
              <a:rPr lang="es-MX"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se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requiere para </a:t>
            </a:r>
            <a:r>
              <a:rPr lang="es-MX" sz="1400" spc="-484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habilitar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a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los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empleados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lang="es-MX"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dispositivos </a:t>
            </a:r>
            <a:r>
              <a:rPr lang="es-MX" sz="140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móviles?</a:t>
            </a:r>
            <a:endParaRPr lang="es-MX"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011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47916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233840F9-99FE-7B17-9528-7C80EE503B8B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276953C-668B-5336-4A7B-6B67A9C465CE}"/>
              </a:ext>
            </a:extLst>
          </p:cNvPr>
          <p:cNvSpPr txBox="1"/>
          <p:nvPr/>
        </p:nvSpPr>
        <p:spPr>
          <a:xfrm>
            <a:off x="955343" y="1158951"/>
            <a:ext cx="6274131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INFRAESTRUCTURA</a:t>
            </a:r>
            <a:r>
              <a:rPr b="1" spc="-5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b="1" spc="-7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T.I</a:t>
            </a:r>
            <a:endParaRPr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Cuestionario: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469265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¿Qué</a:t>
            </a:r>
            <a:r>
              <a:rPr sz="1400" b="1" spc="-2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es</a:t>
            </a:r>
            <a:r>
              <a:rPr sz="1400" b="1" spc="-2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virtualización?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6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  <a:p>
            <a:pPr marL="469265" marR="508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¿Cuáles son las </a:t>
            </a: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desventajas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de la </a:t>
            </a:r>
            <a:r>
              <a:rPr sz="1400" b="1" spc="-49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computación</a:t>
            </a:r>
            <a:r>
              <a:rPr sz="1400" b="1" spc="-1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400" b="1" spc="-5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400" b="1" spc="-20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/>
              </a:rPr>
              <a:t>nube?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8261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89351" y="2657470"/>
            <a:ext cx="301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1600" b="1" spc="-10" dirty="0">
                <a:latin typeface="Calibri"/>
                <a:cs typeface="Calibri"/>
              </a:rPr>
              <a:t>GESTION T.I DEL NEGOCIO</a:t>
            </a:r>
            <a:endParaRPr lang="es-MX" sz="1600" dirty="0">
              <a:latin typeface="Calibri"/>
              <a:cs typeface="Calibri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135" marR="979805">
              <a:lnSpc>
                <a:spcPct val="100000"/>
              </a:lnSpc>
            </a:pPr>
            <a:r>
              <a:rPr lang="es-MX" sz="1600" b="1" dirty="0">
                <a:latin typeface="Morn Thin" panose="00000200000000000000" pitchFamily="50" charset="0"/>
              </a:rPr>
              <a:t>CONCEPTOS.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dirty="0">
                <a:latin typeface="Calibri"/>
                <a:cs typeface="Calibri"/>
              </a:rPr>
              <a:t> 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spc="-10" dirty="0">
                <a:latin typeface="Calibri"/>
                <a:cs typeface="Calibri"/>
              </a:rPr>
              <a:t>EJEMPLOS</a:t>
            </a:r>
            <a:r>
              <a:rPr lang="es-419" sz="1600" b="1" dirty="0">
                <a:latin typeface="Calibri"/>
                <a:cs typeface="Calibri"/>
              </a:rPr>
              <a:t> </a:t>
            </a:r>
            <a:r>
              <a:rPr lang="es-419" sz="1600" b="1" spc="-10" dirty="0">
                <a:latin typeface="Calibri"/>
                <a:cs typeface="Calibri"/>
              </a:rPr>
              <a:t>APLICADOS</a:t>
            </a:r>
            <a:endParaRPr lang="es-419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AC06E92C-AD73-887A-4F14-0082D7F0B01F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8F88BD34-37BC-CCBA-1061-4257BD091A2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780" y="1359824"/>
            <a:ext cx="7227570" cy="3336203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7464E60D-2577-F0EB-DD68-D9B938B907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4703" y="721780"/>
            <a:ext cx="402272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INFRAESTRUCTURA</a:t>
            </a:r>
            <a:r>
              <a:rPr sz="2000" b="1" spc="-1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sz="2000" b="1" spc="-110" dirty="0">
                <a:solidFill>
                  <a:srgbClr val="013889"/>
                </a:solidFill>
                <a:latin typeface="Century Gothic" panose="020B0502020202020204" pitchFamily="34" charset="0"/>
              </a:rPr>
              <a:t>T.I</a:t>
            </a:r>
            <a:endParaRPr sz="20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07526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AC06E92C-AD73-887A-4F14-0082D7F0B01F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8DA67A2F-5810-CAD8-7359-DC12D2389072}"/>
              </a:ext>
            </a:extLst>
          </p:cNvPr>
          <p:cNvSpPr txBox="1"/>
          <p:nvPr/>
        </p:nvSpPr>
        <p:spPr>
          <a:xfrm>
            <a:off x="641400" y="2402585"/>
            <a:ext cx="7321500" cy="2180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Tendencias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tener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cuenta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actual</a:t>
            </a:r>
            <a:endParaRPr lang="es-419" sz="1400" spc="-5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355600" marR="116839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Equipos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electrónicos-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Computación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verde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GREEN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COMPUTING-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Reducción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costos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–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ecología-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disminución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uso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materiales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peligrosos-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eficiencia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energética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–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reciclaje.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355600" marR="76835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Procesadores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alto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rendimiento</a:t>
            </a:r>
            <a:r>
              <a:rPr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ahorro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energía.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Procesadores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multinúcleo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Software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código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abierto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  <a:tab pos="2162175" algn="l"/>
              </a:tabLst>
            </a:pPr>
            <a:r>
              <a:rPr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Servidores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WEB</a:t>
            </a:r>
            <a:r>
              <a:rPr lang="es-419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arquitectura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orientar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lang="es-419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355600" marR="742950" indent="-342900">
              <a:lnSpc>
                <a:spcPct val="100000"/>
              </a:lnSpc>
              <a:buAutoNum type="arabicPeriod" startAt="5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ICLOUD-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Tercerización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soporte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software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físico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527CC548-98CC-68EC-42AC-5A5F1D29F7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659" y="1152493"/>
            <a:ext cx="44672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2000" b="1" spc="-2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</a:t>
            </a:r>
          </a:p>
        </p:txBody>
      </p:sp>
    </p:spTree>
    <p:extLst>
      <p:ext uri="{BB962C8B-B14F-4D97-AF65-F5344CB8AC3E}">
        <p14:creationId xmlns:p14="http://schemas.microsoft.com/office/powerpoint/2010/main" val="178580749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AC06E92C-AD73-887A-4F14-0082D7F0B01F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13F0B767-0202-B04E-C0B8-60E68D700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1659" y="1152493"/>
            <a:ext cx="44672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2000" b="1" spc="-2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CE5663BD-8EC6-C574-F77F-9E337371FA9F}"/>
              </a:ext>
            </a:extLst>
          </p:cNvPr>
          <p:cNvSpPr txBox="1"/>
          <p:nvPr/>
        </p:nvSpPr>
        <p:spPr>
          <a:xfrm>
            <a:off x="501675" y="1710945"/>
            <a:ext cx="7416750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Tendencias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tener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cuenta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actual</a:t>
            </a:r>
            <a:endParaRPr lang="es-419" sz="1400" spc="-5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355600" marR="742950" indent="-342900">
              <a:lnSpc>
                <a:spcPct val="100000"/>
              </a:lnSpc>
              <a:tabLst>
                <a:tab pos="354965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5.	Servicios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ICLOUD-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Tercerización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soporte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software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físico.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pic>
        <p:nvPicPr>
          <p:cNvPr id="10" name="object 8">
            <a:extLst>
              <a:ext uri="{FF2B5EF4-FFF2-40B4-BE49-F238E27FC236}">
                <a16:creationId xmlns:a16="http://schemas.microsoft.com/office/drawing/2014/main" id="{D3F45DB4-7A7E-BDB1-6189-7799019AF7B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29" y="2571939"/>
            <a:ext cx="7854696" cy="31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57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AC06E92C-AD73-887A-4F14-0082D7F0B01F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C3124CB-FF7A-3A36-67E7-7EC40DDD84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2638" y="1202799"/>
            <a:ext cx="252857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PREGUN</a:t>
            </a:r>
            <a:r>
              <a:rPr sz="2000" b="1" spc="-2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AS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AA6D0DAF-FA3A-0D54-4F1D-CAB7C5BCA292}"/>
              </a:ext>
            </a:extLst>
          </p:cNvPr>
          <p:cNvSpPr txBox="1"/>
          <p:nvPr/>
        </p:nvSpPr>
        <p:spPr>
          <a:xfrm>
            <a:off x="766622" y="2446475"/>
            <a:ext cx="7129171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¿Que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componentes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requieren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TI?</a:t>
            </a: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Nombre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dos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tendencias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plataformas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hardware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equipo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computo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¿Cuales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son los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beneficios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información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la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400" spc="-10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nube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?</a:t>
            </a:r>
            <a:endParaRPr lang="es-419" sz="1400" spc="-1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>
              <a:lnSpc>
                <a:spcPct val="100000"/>
              </a:lnSpc>
            </a:pPr>
            <a:endParaRPr lang="es-419" sz="1400" spc="-1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lang="es-419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  <a:hlinkClick r:id="rId4" action="ppaction://hlinkfile"/>
              </a:rPr>
              <a:t>Diagrama de Pareto.xlsx</a:t>
            </a:r>
            <a:endParaRPr lang="es-419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lang="es-419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  <a:hlinkClick r:id="rId5" action="ppaction://hlinkfile"/>
              </a:rPr>
              <a:t>Sesion</a:t>
            </a:r>
            <a:r>
              <a:rPr lang="es-419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  <a:hlinkClick r:id="rId5" action="ppaction://hlinkfile"/>
              </a:rPr>
              <a:t> 1.pdf</a:t>
            </a:r>
            <a:endParaRPr lang="es-419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lang="es-419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  <a:hlinkClick r:id="rId6" action="ppaction://hlinkfile"/>
              </a:rPr>
              <a:t>Plantillas de informes mensuales_.xlsx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6873193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18344" y="3011631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818344" y="3867444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B02471-16E4-E903-7756-4F1E6CAC4011}"/>
              </a:ext>
            </a:extLst>
          </p:cNvPr>
          <p:cNvSpPr txBox="1"/>
          <p:nvPr/>
        </p:nvSpPr>
        <p:spPr>
          <a:xfrm>
            <a:off x="1420762" y="2918431"/>
            <a:ext cx="6302476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4060" marR="5080">
              <a:lnSpc>
                <a:spcPct val="100000"/>
              </a:lnSpc>
              <a:spcBef>
                <a:spcPts val="100"/>
              </a:spcBef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La arquitectura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y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modelo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de gestión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de los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de </a:t>
            </a:r>
            <a:r>
              <a:rPr lang="es-MX" sz="1400" spc="-484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información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determinan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la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dimensión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y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alcance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de los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mismos</a:t>
            </a:r>
          </a:p>
          <a:p>
            <a:pPr marL="734060" marR="5080">
              <a:lnSpc>
                <a:spcPct val="100000"/>
              </a:lnSpc>
              <a:spcBef>
                <a:spcPts val="100"/>
              </a:spcBef>
            </a:pPr>
            <a:endParaRPr lang="es-MX" sz="1400" spc="-5" dirty="0">
              <a:solidFill>
                <a:srgbClr val="013889"/>
              </a:solidFill>
              <a:latin typeface="Century Gothic" panose="020B0502020202020204" pitchFamily="34" charset="0"/>
            </a:endParaRPr>
          </a:p>
          <a:p>
            <a:pPr marL="734060" marR="5080">
              <a:lnSpc>
                <a:spcPct val="100000"/>
              </a:lnSpc>
              <a:spcBef>
                <a:spcPts val="100"/>
              </a:spcBef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Gestionar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la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información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permite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toma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decisiones</a:t>
            </a:r>
          </a:p>
          <a:p>
            <a:pPr marL="847725">
              <a:lnSpc>
                <a:spcPct val="100000"/>
              </a:lnSpc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encaminadas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fortalecer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las organizaciones</a:t>
            </a: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667481"/>
            <a:ext cx="879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 dirty="0">
                <a:solidFill>
                  <a:schemeClr val="bg1"/>
                </a:solidFill>
              </a:rPr>
              <a:t>https://scholar.google.com.co/scholar?q=simuladores+las+tic&amp;hl=es&amp;as_sdt=0&amp;as_vis=1&amp;oi=scholart</a:t>
            </a: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CONCEPTOS</a:t>
              </a:r>
              <a:endParaRPr 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1072024" y="4174003"/>
            <a:ext cx="699995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s-MX" sz="1600" b="0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 “El mundo necesita soñadores, el mundo necesita hacedores, pero sobre todo el mundo necesita soñadores que hacen”.</a:t>
            </a:r>
            <a:r>
              <a:rPr lang="es-MX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 </a:t>
            </a:r>
            <a:r>
              <a:rPr lang="es-MX" sz="16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Sarah Ban </a:t>
            </a:r>
            <a:r>
              <a:rPr lang="es-MX" sz="1600" b="1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Breathnach</a:t>
            </a:r>
            <a:endParaRPr lang="es-MX" sz="1600" b="0" i="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 “Yo no tengo sueños, tengo metas”.</a:t>
            </a:r>
            <a:r>
              <a:rPr lang="es-MX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 </a:t>
            </a:r>
            <a:r>
              <a:rPr lang="es-MX" sz="16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Harvey </a:t>
            </a:r>
            <a:r>
              <a:rPr lang="es-MX" sz="1600" b="1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Specter</a:t>
            </a:r>
            <a:endParaRPr lang="es-MX" sz="1600" b="0" i="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 “Emprende ya, Carajo”.</a:t>
            </a:r>
            <a:r>
              <a:rPr lang="es-MX" sz="16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 Nano Guerra</a:t>
            </a:r>
            <a:endParaRPr lang="es-MX" sz="1600" b="0" i="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ctr"/>
            <a:endParaRPr lang="es-CO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ES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461209"/>
              </p:ext>
            </p:extLst>
          </p:nvPr>
        </p:nvGraphicFramePr>
        <p:xfrm>
          <a:off x="1295277" y="1196577"/>
          <a:ext cx="6096000" cy="5115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Gestión TI del Negocio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Planeación T.I – Gobierno T.I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de Tecnologías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Retos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Entrenamiento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Gerencia de Proyecto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Normas ISO –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Herramientas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21428AF5-063D-2728-9490-75A8E20F9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5538" y="545282"/>
            <a:ext cx="67392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740" algn="ctr">
              <a:lnSpc>
                <a:spcPct val="100000"/>
              </a:lnSpc>
              <a:spcBef>
                <a:spcPts val="105"/>
              </a:spcBef>
              <a:tabLst>
                <a:tab pos="1748789" algn="l"/>
              </a:tabLst>
            </a:pPr>
            <a:r>
              <a:rPr lang="es-MX"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Modelo de </a:t>
            </a:r>
            <a:r>
              <a:rPr lang="es-MX" sz="2000" b="1" spc="-8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 </a:t>
            </a:r>
            <a:r>
              <a:rPr lang="es-MX" sz="2000" b="1" spc="-37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lang="es-MX"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.I</a:t>
            </a:r>
            <a:endParaRPr lang="es-MX" sz="20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8C8CEA5B-5F5C-8DEC-9F6E-2C2A341B6E0A}"/>
              </a:ext>
            </a:extLst>
          </p:cNvPr>
          <p:cNvSpPr txBox="1">
            <a:spLocks/>
          </p:cNvSpPr>
          <p:nvPr/>
        </p:nvSpPr>
        <p:spPr>
          <a:xfrm>
            <a:off x="472947" y="6223501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96CB7400-A7E2-4168-296F-85E73EAA9B9E}"/>
              </a:ext>
            </a:extLst>
          </p:cNvPr>
          <p:cNvSpPr txBox="1"/>
          <p:nvPr/>
        </p:nvSpPr>
        <p:spPr>
          <a:xfrm>
            <a:off x="804163" y="1389760"/>
            <a:ext cx="6790435" cy="114710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9235">
              <a:lnSpc>
                <a:spcPts val="1939"/>
              </a:lnSpc>
              <a:spcBef>
                <a:spcPts val="345"/>
              </a:spcBef>
              <a:buChar char="•"/>
              <a:tabLst>
                <a:tab pos="241300" algn="l"/>
                <a:tab pos="241935" algn="l"/>
              </a:tabLst>
            </a:pP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Debemos tener en cuenta </a:t>
            </a:r>
            <a:r>
              <a:rPr sz="1600" spc="-4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los: Problemas</a:t>
            </a:r>
            <a:r>
              <a:rPr sz="16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</a:t>
            </a:r>
            <a:r>
              <a:rPr sz="16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Retos</a:t>
            </a:r>
            <a:r>
              <a:rPr sz="16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 </a:t>
            </a:r>
            <a:r>
              <a:rPr sz="16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Iniciativas-</a:t>
            </a:r>
            <a:r>
              <a:rPr sz="1600" spc="-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Acciones:</a:t>
            </a:r>
            <a:endParaRPr sz="16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Casos:</a:t>
            </a:r>
            <a:endParaRPr sz="16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C30E5BF3-D9FD-86AC-54C3-33280A4AC658}"/>
              </a:ext>
            </a:extLst>
          </p:cNvPr>
          <p:cNvSpPr txBox="1"/>
          <p:nvPr/>
        </p:nvSpPr>
        <p:spPr>
          <a:xfrm>
            <a:off x="804164" y="2853054"/>
            <a:ext cx="5244211" cy="1220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spcBef>
                <a:spcPts val="100"/>
              </a:spcBef>
              <a:buFontTx/>
              <a:buChar char="•"/>
              <a:tabLst>
                <a:tab pos="241300" algn="l"/>
                <a:tab pos="241935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Problemas.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disponibilidad</a:t>
            </a:r>
            <a:r>
              <a:rPr lang="es-419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lang="es-419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lang="es-419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lang="es-419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tecnológicos, se</a:t>
            </a:r>
            <a:r>
              <a:rPr lang="es-419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ur</a:t>
            </a:r>
            <a:r>
              <a:rPr lang="es-419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</a:t>
            </a:r>
            <a:r>
              <a:rPr lang="es-419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</a:t>
            </a:r>
            <a:endParaRPr lang="es-419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41300" indent="-229235">
              <a:spcBef>
                <a:spcPts val="100"/>
              </a:spcBef>
              <a:buFontTx/>
              <a:buChar char="•"/>
              <a:tabLst>
                <a:tab pos="241300" algn="l"/>
                <a:tab pos="241935" algn="l"/>
              </a:tabLst>
            </a:pPr>
            <a:endParaRPr lang="es-419"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41300" indent="-229235">
              <a:spcBef>
                <a:spcPts val="100"/>
              </a:spcBef>
              <a:buFontTx/>
              <a:buChar char="•"/>
              <a:tabLst>
                <a:tab pos="241300" algn="l"/>
                <a:tab pos="241935" algn="l"/>
              </a:tabLst>
            </a:pPr>
            <a:endParaRPr lang="es-419"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6C271B3-057F-4FD7-BF0E-C5B549801268}"/>
              </a:ext>
            </a:extLst>
          </p:cNvPr>
          <p:cNvSpPr txBox="1"/>
          <p:nvPr/>
        </p:nvSpPr>
        <p:spPr>
          <a:xfrm>
            <a:off x="783970" y="3478267"/>
            <a:ext cx="6810629" cy="26680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9235">
              <a:lnSpc>
                <a:spcPts val="1939"/>
              </a:lnSpc>
              <a:spcBef>
                <a:spcPts val="345"/>
              </a:spcBef>
              <a:buChar char="•"/>
              <a:tabLst>
                <a:tab pos="241300" algn="l"/>
                <a:tab pos="241935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Retos.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Mejora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productividad,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actividades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alta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eficiencia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21428AF5-063D-2728-9490-75A8E20F9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5538" y="545282"/>
            <a:ext cx="67392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740" algn="ctr">
              <a:lnSpc>
                <a:spcPct val="100000"/>
              </a:lnSpc>
              <a:spcBef>
                <a:spcPts val="105"/>
              </a:spcBef>
              <a:tabLst>
                <a:tab pos="1748789" algn="l"/>
              </a:tabLst>
            </a:pPr>
            <a:r>
              <a:rPr lang="es-MX"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Modelo de </a:t>
            </a:r>
            <a:r>
              <a:rPr lang="es-MX" sz="2000" b="1" spc="-8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 </a:t>
            </a:r>
            <a:r>
              <a:rPr lang="es-MX" sz="2000" b="1" spc="-37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lang="es-MX"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.I</a:t>
            </a:r>
            <a:endParaRPr lang="es-MX" sz="20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2" name="object 16">
            <a:extLst>
              <a:ext uri="{FF2B5EF4-FFF2-40B4-BE49-F238E27FC236}">
                <a16:creationId xmlns:a16="http://schemas.microsoft.com/office/drawing/2014/main" id="{8C8CEA5B-5F5C-8DEC-9F6E-2C2A341B6E0A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3695483-5E06-169A-C058-C281581B8FA9}"/>
              </a:ext>
            </a:extLst>
          </p:cNvPr>
          <p:cNvSpPr txBox="1"/>
          <p:nvPr/>
        </p:nvSpPr>
        <p:spPr>
          <a:xfrm>
            <a:off x="1042288" y="1713610"/>
            <a:ext cx="6739255" cy="1792863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9235">
              <a:lnSpc>
                <a:spcPts val="1939"/>
              </a:lnSpc>
              <a:spcBef>
                <a:spcPts val="345"/>
              </a:spcBef>
              <a:buChar char="•"/>
              <a:tabLst>
                <a:tab pos="241300" algn="l"/>
                <a:tab pos="241935" algn="l"/>
                <a:tab pos="1434465" algn="l"/>
              </a:tabLst>
            </a:pP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Iniciativas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.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Uso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adecuado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apropiacion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T.I.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41300" marR="44450" indent="-229235">
              <a:lnSpc>
                <a:spcPts val="1939"/>
              </a:lnSpc>
              <a:spcBef>
                <a:spcPts val="610"/>
              </a:spcBef>
              <a:buFontTx/>
              <a:buChar char="•"/>
              <a:tabLst>
                <a:tab pos="241300" algn="l"/>
                <a:tab pos="241935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Acciones.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Capacitar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colaboradores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buen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uso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SDG,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conciencia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lang="es-419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cultura</a:t>
            </a:r>
            <a:r>
              <a:rPr lang="es-419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organizacional para</a:t>
            </a:r>
            <a:r>
              <a:rPr lang="es-419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adoptAr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las</a:t>
            </a:r>
            <a:r>
              <a:rPr lang="es-419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nuevas </a:t>
            </a:r>
            <a:r>
              <a:rPr lang="es-419"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</a:t>
            </a:r>
            <a:r>
              <a:rPr lang="es-419" sz="1400" spc="-1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lang="es-419"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lang="es-419" sz="1400" spc="-1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</a:t>
            </a:r>
            <a:r>
              <a:rPr lang="es-419"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lang="es-419" sz="1400" spc="-1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</a:t>
            </a:r>
            <a:r>
              <a:rPr lang="es-419"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lang="es-419" sz="1400" spc="-1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lang="es-419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endParaRPr lang="es-419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41300" marR="44450" indent="-229235">
              <a:lnSpc>
                <a:spcPts val="1939"/>
              </a:lnSpc>
              <a:spcBef>
                <a:spcPts val="610"/>
              </a:spcBef>
              <a:buFontTx/>
              <a:buChar char="•"/>
              <a:tabLst>
                <a:tab pos="241300" algn="l"/>
                <a:tab pos="241935" algn="l"/>
              </a:tabLst>
            </a:pPr>
            <a:endParaRPr lang="es-419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41300" marR="44450" indent="-229235">
              <a:lnSpc>
                <a:spcPts val="1939"/>
              </a:lnSpc>
              <a:spcBef>
                <a:spcPts val="610"/>
              </a:spcBef>
              <a:buFontTx/>
              <a:buChar char="•"/>
              <a:tabLst>
                <a:tab pos="241300" algn="l"/>
                <a:tab pos="241935" algn="l"/>
              </a:tabLst>
            </a:pPr>
            <a:endParaRPr lang="es-419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41300" marR="44450" indent="-229235">
              <a:lnSpc>
                <a:spcPts val="1939"/>
              </a:lnSpc>
              <a:spcBef>
                <a:spcPts val="610"/>
              </a:spcBef>
              <a:buChar char="•"/>
              <a:tabLst>
                <a:tab pos="241300" algn="l"/>
                <a:tab pos="241935" algn="l"/>
              </a:tabLst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3878080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" name="object 16">
            <a:extLst>
              <a:ext uri="{FF2B5EF4-FFF2-40B4-BE49-F238E27FC236}">
                <a16:creationId xmlns:a16="http://schemas.microsoft.com/office/drawing/2014/main" id="{8C8CEA5B-5F5C-8DEC-9F6E-2C2A341B6E0A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96ACAE4-B0BB-D0D4-6D4D-C4786C52BF5C}"/>
              </a:ext>
            </a:extLst>
          </p:cNvPr>
          <p:cNvSpPr txBox="1">
            <a:spLocks/>
          </p:cNvSpPr>
          <p:nvPr/>
        </p:nvSpPr>
        <p:spPr>
          <a:xfrm>
            <a:off x="1670430" y="1085418"/>
            <a:ext cx="4071620" cy="473528"/>
          </a:xfrm>
          <a:prstGeom prst="rect">
            <a:avLst/>
          </a:prstGeom>
        </p:spPr>
        <p:txBody>
          <a:bodyPr vert="horz" wrap="square" lIns="0" tIns="6794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74470" marR="5080" indent="-1462405">
              <a:lnSpc>
                <a:spcPts val="3460"/>
              </a:lnSpc>
              <a:spcBef>
                <a:spcPts val="535"/>
              </a:spcBef>
            </a:pPr>
            <a:r>
              <a:rPr lang="es-419"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INFRAES</a:t>
            </a:r>
            <a:r>
              <a:rPr lang="es-419" sz="2000" b="1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T</a:t>
            </a:r>
            <a:r>
              <a:rPr lang="es-419"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RUCTU</a:t>
            </a:r>
            <a:r>
              <a:rPr lang="es-419" sz="2000" b="1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R</a:t>
            </a:r>
            <a:r>
              <a:rPr lang="es-419" sz="20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A DE</a:t>
            </a:r>
            <a:r>
              <a:rPr lang="es-419" sz="2000" b="1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2000" b="1" spc="-120" dirty="0">
                <a:solidFill>
                  <a:srgbClr val="013889"/>
                </a:solidFill>
                <a:latin typeface="Century Gothic" panose="020B0502020202020204" pitchFamily="34" charset="0"/>
              </a:rPr>
              <a:t>T.I</a:t>
            </a:r>
            <a:endParaRPr lang="es-419" sz="20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object 5">
            <a:extLst>
              <a:ext uri="{FF2B5EF4-FFF2-40B4-BE49-F238E27FC236}">
                <a16:creationId xmlns:a16="http://schemas.microsoft.com/office/drawing/2014/main" id="{F7AF23AF-691B-FBA1-E6AC-48B68B15787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230" y="1973579"/>
            <a:ext cx="7476744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317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9632"/>
          <a:stretch/>
        </p:blipFill>
        <p:spPr>
          <a:xfrm>
            <a:off x="-9331" y="-10257"/>
            <a:ext cx="9171992" cy="686825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9331" y="-10257"/>
            <a:ext cx="9144000" cy="6901366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38681" y="320258"/>
            <a:ext cx="688874" cy="985662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7DAB91D2-F099-3763-27B5-764EAF38CAF6}"/>
              </a:ext>
            </a:extLst>
          </p:cNvPr>
          <p:cNvSpPr txBox="1">
            <a:spLocks/>
          </p:cNvSpPr>
          <p:nvPr/>
        </p:nvSpPr>
        <p:spPr>
          <a:xfrm>
            <a:off x="2422905" y="1547789"/>
            <a:ext cx="4071620" cy="473528"/>
          </a:xfrm>
          <a:prstGeom prst="rect">
            <a:avLst/>
          </a:prstGeom>
        </p:spPr>
        <p:txBody>
          <a:bodyPr vert="horz" wrap="square" lIns="0" tIns="6794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474470" marR="5080" indent="-1462405">
              <a:lnSpc>
                <a:spcPts val="3460"/>
              </a:lnSpc>
              <a:spcBef>
                <a:spcPts val="535"/>
              </a:spcBef>
            </a:pPr>
            <a:r>
              <a:rPr lang="es-419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INFRAES</a:t>
            </a:r>
            <a:r>
              <a:rPr lang="es-419" sz="2000" b="1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T</a:t>
            </a:r>
            <a:r>
              <a:rPr lang="es-419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RUCTU</a:t>
            </a:r>
            <a:r>
              <a:rPr lang="es-419" sz="2000" b="1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R</a:t>
            </a:r>
            <a:r>
              <a:rPr lang="es-419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 DE</a:t>
            </a:r>
            <a:r>
              <a:rPr lang="es-419" sz="2000" b="1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2000" b="1" spc="-120" dirty="0">
                <a:solidFill>
                  <a:schemeClr val="bg1"/>
                </a:solidFill>
                <a:latin typeface="Century Gothic" panose="020B0502020202020204" pitchFamily="34" charset="0"/>
              </a:rPr>
              <a:t>T.I</a:t>
            </a:r>
            <a:endParaRPr lang="es-419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862F23CD-8DB1-B264-3A71-E9B6D3404404}"/>
              </a:ext>
            </a:extLst>
          </p:cNvPr>
          <p:cNvSpPr txBox="1"/>
          <p:nvPr/>
        </p:nvSpPr>
        <p:spPr>
          <a:xfrm>
            <a:off x="633780" y="2332482"/>
            <a:ext cx="7283450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Recursos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Tecnología</a:t>
            </a:r>
            <a:r>
              <a:rPr sz="1400" spc="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compartidos</a:t>
            </a:r>
            <a:r>
              <a:rPr sz="1400" spc="3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sustentan</a:t>
            </a:r>
            <a:r>
              <a:rPr sz="1400" spc="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plataforma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6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T.I </a:t>
            </a:r>
            <a:r>
              <a:rPr sz="1400" spc="-484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Aplicaciones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S.I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para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desarrollo</a:t>
            </a:r>
            <a:r>
              <a:rPr sz="1400" spc="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negocio.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Inversión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en: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Hardware</a:t>
            </a:r>
            <a:r>
              <a:rPr sz="1400" spc="4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software.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 tener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cuenta: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Consultoría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Educación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Capacitación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Unidades de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negocio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D735B296-692B-39B0-124E-D608B4CD84F1}"/>
              </a:ext>
            </a:extLst>
          </p:cNvPr>
          <p:cNvSpPr txBox="1">
            <a:spLocks/>
          </p:cNvSpPr>
          <p:nvPr/>
        </p:nvSpPr>
        <p:spPr>
          <a:xfrm>
            <a:off x="425322" y="6235774"/>
            <a:ext cx="378472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Bibliografía.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Claro</a:t>
            </a: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 institucional</a:t>
            </a:r>
            <a:r>
              <a:rPr lang="es-419" sz="12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- </a:t>
            </a:r>
            <a:r>
              <a:rPr lang="es-419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MinTIc</a:t>
            </a:r>
            <a:endParaRPr lang="es-419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932</Words>
  <Application>Microsoft Office PowerPoint</Application>
  <PresentationFormat>Presentación en pantalla (4:3)</PresentationFormat>
  <Paragraphs>186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Arial</vt:lpstr>
      <vt:lpstr>Arial MT</vt:lpstr>
      <vt:lpstr>Calibri</vt:lpstr>
      <vt:lpstr>Calibri Light</vt:lpstr>
      <vt:lpstr>Century Gothic</vt:lpstr>
      <vt:lpstr>Contradiction</vt:lpstr>
      <vt:lpstr>Morn Thin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 de  Gestión T.I</vt:lpstr>
      <vt:lpstr>Modelo de  Gestión T.I</vt:lpstr>
      <vt:lpstr>Presentación de PowerPoint</vt:lpstr>
      <vt:lpstr>Presentación de PowerPoint</vt:lpstr>
      <vt:lpstr>INFRAESTRUCTURA  DE T.I</vt:lpstr>
      <vt:lpstr>INFRAESTRUCTURA DE T.I</vt:lpstr>
      <vt:lpstr>INFRAESTRUCTURA DE T.I</vt:lpstr>
      <vt:lpstr>INFRAESTRUCTURA DE T.I</vt:lpstr>
      <vt:lpstr>Presentación de PowerPoint</vt:lpstr>
      <vt:lpstr>Presentación de PowerPoint</vt:lpstr>
      <vt:lpstr>INFRAESTRUCTURA T.I</vt:lpstr>
      <vt:lpstr>Presentación de PowerPoint</vt:lpstr>
      <vt:lpstr>Presentación de PowerPoint</vt:lpstr>
      <vt:lpstr>Presentación de PowerPoint</vt:lpstr>
      <vt:lpstr>INFRAESTRUCTURA T.I</vt:lpstr>
      <vt:lpstr>INFRAESTRUCTURA TI</vt:lpstr>
      <vt:lpstr>INFRAESTRUCTURA TI</vt:lpstr>
      <vt:lpstr>PREGUNTAS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29</cp:revision>
  <dcterms:modified xsi:type="dcterms:W3CDTF">2023-02-12T01:15:56Z</dcterms:modified>
</cp:coreProperties>
</file>